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</p:sldIdLst>
  <p:sldSz cy="5143500" cx="9144000"/>
  <p:notesSz cx="6858000" cy="9144000"/>
  <p:embeddedFontLst>
    <p:embeddedFont>
      <p:font typeface="Source Sans Pro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SourceSansPro-regular.fntdata"/><Relationship Id="rId50" Type="http://schemas.openxmlformats.org/officeDocument/2006/relationships/slide" Target="slides/slide46.xml"/><Relationship Id="rId53" Type="http://schemas.openxmlformats.org/officeDocument/2006/relationships/font" Target="fonts/SourceSansPro-italic.fntdata"/><Relationship Id="rId52" Type="http://schemas.openxmlformats.org/officeDocument/2006/relationships/font" Target="fonts/SourceSansPro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54" Type="http://schemas.openxmlformats.org/officeDocument/2006/relationships/font" Target="fonts/SourceSansPro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Skraidymo funkcijos atemimas veikimo programos metu.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Shape 4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Relationship Id="rId3" Type="http://schemas.openxmlformats.org/officeDocument/2006/relationships/image" Target="../media/image1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jpg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6.jp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 0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 rotWithShape="1">
          <a:blip r:embed="rId2">
            <a:alphaModFix/>
          </a:blip>
          <a:srcRect b="0" l="12457" r="0" t="0"/>
          <a:stretch/>
        </p:blipFill>
        <p:spPr>
          <a:xfrm>
            <a:off x="0" y="0"/>
            <a:ext cx="6753676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/>
          <p:nvPr>
            <p:ph type="ctrTitle"/>
          </p:nvPr>
        </p:nvSpPr>
        <p:spPr>
          <a:xfrm>
            <a:off x="3916375" y="1491850"/>
            <a:ext cx="49428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r">
              <a:spcBef>
                <a:spcPts val="0"/>
              </a:spcBef>
              <a:buClr>
                <a:srgbClr val="007ACA"/>
              </a:buClr>
              <a:buSzPts val="3600"/>
              <a:buNone/>
              <a:defRPr sz="3600">
                <a:solidFill>
                  <a:srgbClr val="007ACA"/>
                </a:solidFill>
              </a:defRPr>
            </a:lvl1pPr>
            <a:lvl2pPr lvl="1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14" name="Shape 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body Neutral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buClr>
                <a:srgbClr val="434343"/>
              </a:buClr>
              <a:buSzPts val="1000"/>
              <a:buChar char="○"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2" name="Shape 72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sz="30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body Blue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rgbClr val="007ACA"/>
              </a:buClr>
              <a:buSzPts val="1200"/>
              <a:buChar char="●"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buClr>
                <a:srgbClr val="007ACA"/>
              </a:buClr>
              <a:buSzPts val="1000"/>
              <a:buChar char="○"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buClr>
                <a:srgbClr val="007ACA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5" name="Shape 75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sz="3000">
                <a:solidFill>
                  <a:srgbClr val="007ACA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ntrast Blue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Shape 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>
            <p:ph type="ctrTitle"/>
          </p:nvPr>
        </p:nvSpPr>
        <p:spPr>
          <a:xfrm>
            <a:off x="530150" y="771050"/>
            <a:ext cx="36483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" type="subTitle"/>
          </p:nvPr>
        </p:nvSpPr>
        <p:spPr>
          <a:xfrm>
            <a:off x="530150" y="2860600"/>
            <a:ext cx="3648300" cy="1753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Element Title &amp; Body Blu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Shape 81"/>
          <p:cNvPicPr preferRelativeResize="0"/>
          <p:nvPr/>
        </p:nvPicPr>
        <p:blipFill rotWithShape="1">
          <a:blip r:embed="rId2">
            <a:alphaModFix/>
          </a:blip>
          <a:srcRect b="79428" l="0" r="0" t="0"/>
          <a:stretch/>
        </p:blipFill>
        <p:spPr>
          <a:xfrm>
            <a:off x="0" y="0"/>
            <a:ext cx="9144000" cy="10581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/>
          <p:nvPr>
            <p:ph type="title"/>
          </p:nvPr>
        </p:nvSpPr>
        <p:spPr>
          <a:xfrm>
            <a:off x="311700" y="196120"/>
            <a:ext cx="61638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311700" y="1291295"/>
            <a:ext cx="8437200" cy="2594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rgbClr val="007ACA"/>
              </a:buClr>
              <a:buSzPts val="1200"/>
              <a:buChar char="●"/>
              <a:defRPr/>
            </a:lvl1pPr>
            <a:lvl2pPr lvl="1" rtl="0">
              <a:spcBef>
                <a:spcPts val="0"/>
              </a:spcBef>
              <a:buClr>
                <a:srgbClr val="007ACA"/>
              </a:buClr>
              <a:buSzPts val="1000"/>
              <a:buChar char="○"/>
              <a:defRPr/>
            </a:lvl2pPr>
            <a:lvl3pPr lvl="2" rtl="0">
              <a:spcBef>
                <a:spcPts val="0"/>
              </a:spcBef>
              <a:buClr>
                <a:srgbClr val="007ACA"/>
              </a:buClr>
              <a:buSzPts val="1400"/>
              <a:buChar char="■"/>
              <a:defRPr/>
            </a:lvl3pPr>
            <a:lvl4pPr lvl="3" rtl="0">
              <a:spcBef>
                <a:spcPts val="0"/>
              </a:spcBef>
              <a:buSzPts val="1400"/>
              <a:buChar char="●"/>
              <a:defRPr/>
            </a:lvl4pPr>
            <a:lvl5pPr lvl="4" rtl="0">
              <a:spcBef>
                <a:spcPts val="0"/>
              </a:spcBef>
              <a:buSzPts val="1400"/>
              <a:buChar char="○"/>
              <a:defRPr/>
            </a:lvl5pPr>
            <a:lvl6pPr lvl="5" rtl="0">
              <a:spcBef>
                <a:spcPts val="0"/>
              </a:spcBef>
              <a:buSzPts val="1400"/>
              <a:buChar char="■"/>
              <a:defRPr/>
            </a:lvl6pPr>
            <a:lvl7pPr lvl="6" rtl="0">
              <a:spcBef>
                <a:spcPts val="0"/>
              </a:spcBef>
              <a:buSzPts val="1400"/>
              <a:buChar char="●"/>
              <a:defRPr/>
            </a:lvl7pPr>
            <a:lvl8pPr lvl="7" rtl="0">
              <a:spcBef>
                <a:spcPts val="0"/>
              </a:spcBef>
              <a:buSzPts val="1400"/>
              <a:buChar char="○"/>
              <a:defRPr/>
            </a:lvl8pPr>
            <a:lvl9pPr lvl="8" rtl="0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Centered titl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rgbClr val="007ACA"/>
              </a:buClr>
              <a:buSzPts val="3600"/>
              <a:buNone/>
              <a:defRPr sz="3600">
                <a:solidFill>
                  <a:srgbClr val="007ACA"/>
                </a:solidFill>
              </a:defRPr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00" y="29260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88" name="Shape 88"/>
          <p:cNvSpPr txBox="1"/>
          <p:nvPr>
            <p:ph idx="2" type="title"/>
          </p:nvPr>
        </p:nvSpPr>
        <p:spPr>
          <a:xfrm>
            <a:off x="311700" y="20978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sz="30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End Values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Shape 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End Values 2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End Values 3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2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/>
          <p:cNvPicPr preferRelativeResize="0"/>
          <p:nvPr/>
        </p:nvPicPr>
        <p:blipFill rotWithShape="1">
          <a:blip r:embed="rId2">
            <a:alphaModFix/>
          </a:blip>
          <a:srcRect b="0" l="22600" r="0" t="0"/>
          <a:stretch/>
        </p:blipFill>
        <p:spPr>
          <a:xfrm>
            <a:off x="1" y="0"/>
            <a:ext cx="5971644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18"/>
          <p:cNvSpPr txBox="1"/>
          <p:nvPr>
            <p:ph type="ctrTitle"/>
          </p:nvPr>
        </p:nvSpPr>
        <p:spPr>
          <a:xfrm>
            <a:off x="3870675" y="1491850"/>
            <a:ext cx="49884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007ACA"/>
              </a:buClr>
              <a:buSzPts val="3600"/>
              <a:buNone/>
              <a:defRPr sz="3600">
                <a:solidFill>
                  <a:srgbClr val="007ACA"/>
                </a:solidFill>
              </a:defRPr>
            </a:lvl1pPr>
            <a:lvl2pPr lvl="1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20" name="Shape 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End Values 4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_5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ctrTitle"/>
          </p:nvPr>
        </p:nvSpPr>
        <p:spPr>
          <a:xfrm>
            <a:off x="554250" y="2675617"/>
            <a:ext cx="7772400" cy="1159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sz="42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04" name="Shape 104"/>
          <p:cNvSpPr txBox="1"/>
          <p:nvPr>
            <p:ph idx="1" type="subTitle"/>
          </p:nvPr>
        </p:nvSpPr>
        <p:spPr>
          <a:xfrm>
            <a:off x="554250" y="3649025"/>
            <a:ext cx="7772400" cy="49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b="1" sz="22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pic>
        <p:nvPicPr>
          <p:cNvPr descr="seperator_logo.png" id="105" name="Shape 1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57706"/>
            <a:ext cx="9144000" cy="585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e Column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2800"/>
              <a:buNone/>
              <a:defRPr/>
            </a:lvl1pPr>
            <a:lvl2pPr lvl="1" rtl="0">
              <a:spcBef>
                <a:spcPts val="0"/>
              </a:spcBef>
              <a:buSzPts val="2800"/>
              <a:buNone/>
              <a:defRPr/>
            </a:lvl2pPr>
            <a:lvl3pPr lvl="2" rtl="0">
              <a:spcBef>
                <a:spcPts val="0"/>
              </a:spcBef>
              <a:buSzPts val="2800"/>
              <a:buNone/>
              <a:defRPr/>
            </a:lvl3pPr>
            <a:lvl4pPr lvl="3" rtl="0">
              <a:spcBef>
                <a:spcPts val="0"/>
              </a:spcBef>
              <a:buSzPts val="2800"/>
              <a:buNone/>
              <a:defRPr/>
            </a:lvl4pPr>
            <a:lvl5pPr lvl="4" rtl="0">
              <a:spcBef>
                <a:spcPts val="0"/>
              </a:spcBef>
              <a:buSzPts val="2800"/>
              <a:buNone/>
              <a:defRPr/>
            </a:lvl5pPr>
            <a:lvl6pPr lvl="5" rtl="0">
              <a:spcBef>
                <a:spcPts val="0"/>
              </a:spcBef>
              <a:buSzPts val="2800"/>
              <a:buNone/>
              <a:defRPr/>
            </a:lvl6pPr>
            <a:lvl7pPr lvl="6" rtl="0">
              <a:spcBef>
                <a:spcPts val="0"/>
              </a:spcBef>
              <a:buSzPts val="2800"/>
              <a:buNone/>
              <a:defRPr/>
            </a:lvl7pPr>
            <a:lvl8pPr lvl="7" rtl="0">
              <a:spcBef>
                <a:spcPts val="0"/>
              </a:spcBef>
              <a:buSzPts val="2800"/>
              <a:buNone/>
              <a:defRPr/>
            </a:lvl8pPr>
            <a:lvl9pPr lvl="8" rtl="0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pic>
        <p:nvPicPr>
          <p:cNvPr descr="Visma_Logo_Screen.png" id="108" name="Shape 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04525" y="4724425"/>
            <a:ext cx="1099374" cy="26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>
            <p:ph idx="1" type="body"/>
          </p:nvPr>
        </p:nvSpPr>
        <p:spPr>
          <a:xfrm>
            <a:off x="457200" y="1123925"/>
            <a:ext cx="8064300" cy="3223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200"/>
              <a:buChar char="●"/>
              <a:defRPr sz="1800"/>
            </a:lvl1pPr>
            <a:lvl2pPr lvl="1" rtl="0">
              <a:spcBef>
                <a:spcPts val="0"/>
              </a:spcBef>
              <a:buSzPts val="1200"/>
              <a:buChar char="○"/>
              <a:defRPr sz="1800"/>
            </a:lvl2pPr>
            <a:lvl3pPr lvl="2" rtl="0">
              <a:spcBef>
                <a:spcPts val="0"/>
              </a:spcBef>
              <a:buSzPts val="1200"/>
              <a:buChar char="■"/>
              <a:defRPr sz="1800"/>
            </a:lvl3pPr>
            <a:lvl4pPr lvl="3" rtl="0">
              <a:spcBef>
                <a:spcPts val="0"/>
              </a:spcBef>
              <a:buSzPts val="1200"/>
              <a:buChar char="●"/>
              <a:defRPr/>
            </a:lvl4pPr>
            <a:lvl5pPr lvl="4" rtl="0">
              <a:spcBef>
                <a:spcPts val="0"/>
              </a:spcBef>
              <a:buSzPts val="1200"/>
              <a:buChar char="○"/>
              <a:defRPr/>
            </a:lvl5pPr>
            <a:lvl6pPr lvl="5" rtl="0">
              <a:spcBef>
                <a:spcPts val="0"/>
              </a:spcBef>
              <a:buSzPts val="1400"/>
              <a:buChar char="■"/>
              <a:defRPr/>
            </a:lvl6pPr>
            <a:lvl7pPr lvl="6" rtl="0">
              <a:spcBef>
                <a:spcPts val="0"/>
              </a:spcBef>
              <a:buSzPts val="1200"/>
              <a:buChar char="●"/>
              <a:defRPr/>
            </a:lvl7pPr>
            <a:lvl8pPr lvl="7" rtl="0">
              <a:spcBef>
                <a:spcPts val="0"/>
              </a:spcBef>
              <a:buSzPts val="1200"/>
              <a:buChar char="○"/>
              <a:defRPr/>
            </a:lvl8pPr>
            <a:lvl9pPr lvl="8" rtl="0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End Values 3 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Shape 1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_AND_BODY_2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2800"/>
              <a:buNone/>
              <a:defRPr/>
            </a:lvl1pPr>
            <a:lvl2pPr lvl="1" rtl="0">
              <a:spcBef>
                <a:spcPts val="0"/>
              </a:spcBef>
              <a:buSzPts val="2800"/>
              <a:buNone/>
              <a:defRPr/>
            </a:lvl2pPr>
            <a:lvl3pPr lvl="2" rtl="0">
              <a:spcBef>
                <a:spcPts val="0"/>
              </a:spcBef>
              <a:buSzPts val="2800"/>
              <a:buNone/>
              <a:defRPr/>
            </a:lvl3pPr>
            <a:lvl4pPr lvl="3" rtl="0">
              <a:spcBef>
                <a:spcPts val="0"/>
              </a:spcBef>
              <a:buSzPts val="2800"/>
              <a:buNone/>
              <a:defRPr/>
            </a:lvl4pPr>
            <a:lvl5pPr lvl="4" rtl="0">
              <a:spcBef>
                <a:spcPts val="0"/>
              </a:spcBef>
              <a:buSzPts val="2800"/>
              <a:buNone/>
              <a:defRPr/>
            </a:lvl5pPr>
            <a:lvl6pPr lvl="5" rtl="0">
              <a:spcBef>
                <a:spcPts val="0"/>
              </a:spcBef>
              <a:buSzPts val="2800"/>
              <a:buNone/>
              <a:defRPr/>
            </a:lvl6pPr>
            <a:lvl7pPr lvl="6" rtl="0">
              <a:spcBef>
                <a:spcPts val="0"/>
              </a:spcBef>
              <a:buSzPts val="2800"/>
              <a:buNone/>
              <a:defRPr/>
            </a:lvl7pPr>
            <a:lvl8pPr lvl="7" rtl="0">
              <a:spcBef>
                <a:spcPts val="0"/>
              </a:spcBef>
              <a:buSzPts val="2800"/>
              <a:buNone/>
              <a:defRPr/>
            </a:lvl8pPr>
            <a:lvl9pPr lvl="8" rtl="0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200"/>
              <a:buChar char="●"/>
              <a:defRPr/>
            </a:lvl1pPr>
            <a:lvl2pPr lvl="1" rtl="0">
              <a:spcBef>
                <a:spcPts val="0"/>
              </a:spcBef>
              <a:buSzPts val="1000"/>
              <a:buChar char="○"/>
              <a:defRPr/>
            </a:lvl2pPr>
            <a:lvl3pPr lvl="2" rtl="0">
              <a:spcBef>
                <a:spcPts val="0"/>
              </a:spcBef>
              <a:buSzPts val="1400"/>
              <a:buChar char="■"/>
              <a:defRPr/>
            </a:lvl3pPr>
            <a:lvl4pPr lvl="3" rtl="0">
              <a:spcBef>
                <a:spcPts val="0"/>
              </a:spcBef>
              <a:buSzPts val="1400"/>
              <a:buChar char="●"/>
              <a:defRPr/>
            </a:lvl4pPr>
            <a:lvl5pPr lvl="4" rtl="0">
              <a:spcBef>
                <a:spcPts val="0"/>
              </a:spcBef>
              <a:buSzPts val="1400"/>
              <a:buChar char="○"/>
              <a:defRPr/>
            </a:lvl5pPr>
            <a:lvl6pPr lvl="5" rtl="0">
              <a:spcBef>
                <a:spcPts val="0"/>
              </a:spcBef>
              <a:buSzPts val="1400"/>
              <a:buChar char="■"/>
              <a:defRPr/>
            </a:lvl6pPr>
            <a:lvl7pPr lvl="6" rtl="0">
              <a:spcBef>
                <a:spcPts val="0"/>
              </a:spcBef>
              <a:buSzPts val="1400"/>
              <a:buChar char="●"/>
              <a:defRPr/>
            </a:lvl7pPr>
            <a:lvl8pPr lvl="7" rtl="0">
              <a:spcBef>
                <a:spcPts val="0"/>
              </a:spcBef>
              <a:buSzPts val="1400"/>
              <a:buChar char="○"/>
              <a:defRPr/>
            </a:lvl8pPr>
            <a:lvl9pPr lvl="8" rtl="0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116" name="Shape 1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3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hape 22"/>
          <p:cNvPicPr preferRelativeResize="0"/>
          <p:nvPr/>
        </p:nvPicPr>
        <p:blipFill rotWithShape="1">
          <a:blip r:embed="rId2">
            <a:alphaModFix/>
          </a:blip>
          <a:srcRect b="0" l="44503" r="0" t="0"/>
          <a:stretch/>
        </p:blipFill>
        <p:spPr>
          <a:xfrm>
            <a:off x="0" y="0"/>
            <a:ext cx="4281854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Shape 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24"/>
          <p:cNvSpPr txBox="1"/>
          <p:nvPr>
            <p:ph type="ctrTitle"/>
          </p:nvPr>
        </p:nvSpPr>
        <p:spPr>
          <a:xfrm>
            <a:off x="3890250" y="1491850"/>
            <a:ext cx="49689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007ACA"/>
              </a:buClr>
              <a:buSzPts val="3600"/>
              <a:buNone/>
              <a:defRPr sz="3600">
                <a:solidFill>
                  <a:srgbClr val="007ACA"/>
                </a:solidFill>
              </a:defRPr>
            </a:lvl1pPr>
            <a:lvl2pPr lvl="1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26" name="Shape 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4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ape 28"/>
          <p:cNvPicPr preferRelativeResize="0"/>
          <p:nvPr/>
        </p:nvPicPr>
        <p:blipFill rotWithShape="1">
          <a:blip r:embed="rId2">
            <a:alphaModFix/>
          </a:blip>
          <a:srcRect b="0" l="13096" r="0" t="0"/>
          <a:stretch/>
        </p:blipFill>
        <p:spPr>
          <a:xfrm>
            <a:off x="0" y="0"/>
            <a:ext cx="79465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Shape 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Shape 30"/>
          <p:cNvSpPr txBox="1"/>
          <p:nvPr>
            <p:ph type="ctrTitle"/>
          </p:nvPr>
        </p:nvSpPr>
        <p:spPr>
          <a:xfrm>
            <a:off x="3785825" y="1491850"/>
            <a:ext cx="50733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007ACA"/>
              </a:buClr>
              <a:buSzPts val="3200"/>
              <a:buNone/>
              <a:defRPr sz="3200">
                <a:solidFill>
                  <a:srgbClr val="007ACA"/>
                </a:solidFill>
              </a:defRPr>
            </a:lvl1pPr>
            <a:lvl2pPr lvl="1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32" name="Shape 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5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Shape 34"/>
          <p:cNvPicPr preferRelativeResize="0"/>
          <p:nvPr/>
        </p:nvPicPr>
        <p:blipFill rotWithShape="1">
          <a:blip r:embed="rId2">
            <a:alphaModFix/>
          </a:blip>
          <a:srcRect b="0" l="27230" r="0" t="0"/>
          <a:stretch/>
        </p:blipFill>
        <p:spPr>
          <a:xfrm>
            <a:off x="-3" y="0"/>
            <a:ext cx="6163999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hape 36"/>
          <p:cNvSpPr txBox="1"/>
          <p:nvPr>
            <p:ph type="ctrTitle"/>
          </p:nvPr>
        </p:nvSpPr>
        <p:spPr>
          <a:xfrm>
            <a:off x="3831525" y="1491850"/>
            <a:ext cx="50277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007ACA"/>
              </a:buClr>
              <a:buSzPts val="3200"/>
              <a:buNone/>
              <a:defRPr sz="3200">
                <a:solidFill>
                  <a:srgbClr val="007ACA"/>
                </a:solidFill>
              </a:defRPr>
            </a:lvl1pPr>
            <a:lvl2pPr lvl="1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38" name="Shape 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6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Shape 40"/>
          <p:cNvPicPr preferRelativeResize="0"/>
          <p:nvPr/>
        </p:nvPicPr>
        <p:blipFill rotWithShape="1">
          <a:blip r:embed="rId2">
            <a:alphaModFix/>
          </a:blip>
          <a:srcRect b="0" l="40603" r="0" t="0"/>
          <a:stretch/>
        </p:blipFill>
        <p:spPr>
          <a:xfrm>
            <a:off x="0" y="0"/>
            <a:ext cx="462132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Shape 41"/>
          <p:cNvPicPr preferRelativeResize="0"/>
          <p:nvPr/>
        </p:nvPicPr>
        <p:blipFill rotWithShape="1">
          <a:blip r:embed="rId2">
            <a:alphaModFix/>
          </a:blip>
          <a:srcRect b="0" l="40603" r="0" t="0"/>
          <a:stretch/>
        </p:blipFill>
        <p:spPr>
          <a:xfrm>
            <a:off x="0" y="0"/>
            <a:ext cx="41185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Shape 43"/>
          <p:cNvSpPr txBox="1"/>
          <p:nvPr>
            <p:ph type="ctrTitle"/>
          </p:nvPr>
        </p:nvSpPr>
        <p:spPr>
          <a:xfrm>
            <a:off x="3825000" y="1491850"/>
            <a:ext cx="50340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007ACA"/>
              </a:buClr>
              <a:buSzPts val="3200"/>
              <a:buNone/>
              <a:defRPr sz="3200">
                <a:solidFill>
                  <a:srgbClr val="007ACA"/>
                </a:solidFill>
              </a:defRPr>
            </a:lvl1pPr>
            <a:lvl2pPr lvl="1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45" name="Shape 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7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/>
          <p:cNvPicPr preferRelativeResize="0"/>
          <p:nvPr/>
        </p:nvPicPr>
        <p:blipFill rotWithShape="1">
          <a:blip r:embed="rId2">
            <a:alphaModFix/>
          </a:blip>
          <a:srcRect b="0" l="5096" r="0" t="0"/>
          <a:stretch/>
        </p:blipFill>
        <p:spPr>
          <a:xfrm>
            <a:off x="0" y="0"/>
            <a:ext cx="732079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Shape 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 txBox="1"/>
          <p:nvPr>
            <p:ph type="ctrTitle"/>
          </p:nvPr>
        </p:nvSpPr>
        <p:spPr>
          <a:xfrm>
            <a:off x="3825000" y="1491850"/>
            <a:ext cx="50340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007ACA"/>
              </a:buClr>
              <a:buSzPts val="3200"/>
              <a:buNone/>
              <a:defRPr sz="3200">
                <a:solidFill>
                  <a:srgbClr val="007ACA"/>
                </a:solidFill>
              </a:defRPr>
            </a:lvl1pPr>
            <a:lvl2pPr lvl="1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51" name="Shape 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8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ctrTitle"/>
          </p:nvPr>
        </p:nvSpPr>
        <p:spPr>
          <a:xfrm>
            <a:off x="3825000" y="1491850"/>
            <a:ext cx="50340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007ACA"/>
              </a:buClr>
              <a:buSzPts val="3200"/>
              <a:buNone/>
              <a:defRPr sz="3200">
                <a:solidFill>
                  <a:srgbClr val="007ACA"/>
                </a:solidFill>
              </a:defRPr>
            </a:lvl1pPr>
            <a:lvl2pPr lvl="1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55" name="Shape 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 rotWithShape="1">
          <a:blip r:embed="rId3">
            <a:alphaModFix/>
          </a:blip>
          <a:srcRect b="719" l="0" r="0" t="45946"/>
          <a:stretch/>
        </p:blipFill>
        <p:spPr>
          <a:xfrm>
            <a:off x="0" y="0"/>
            <a:ext cx="6429378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/>
          <p:nvPr>
            <p:ph idx="2" type="ctrTitle"/>
          </p:nvPr>
        </p:nvSpPr>
        <p:spPr>
          <a:xfrm>
            <a:off x="3825000" y="1491850"/>
            <a:ext cx="50340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007ACA"/>
              </a:buClr>
              <a:buSzPts val="3200"/>
              <a:buNone/>
              <a:defRPr sz="3200">
                <a:solidFill>
                  <a:srgbClr val="007ACA"/>
                </a:solidFill>
              </a:defRPr>
            </a:lvl1pPr>
            <a:lvl2pPr lvl="1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3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60" name="Shape 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9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Shape 62"/>
          <p:cNvPicPr preferRelativeResize="0"/>
          <p:nvPr/>
        </p:nvPicPr>
        <p:blipFill rotWithShape="1">
          <a:blip r:embed="rId2">
            <a:alphaModFix/>
          </a:blip>
          <a:srcRect b="0" l="27865" r="0" t="0"/>
          <a:stretch/>
        </p:blipFill>
        <p:spPr>
          <a:xfrm>
            <a:off x="0" y="0"/>
            <a:ext cx="556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 txBox="1"/>
          <p:nvPr>
            <p:ph type="ctrTitle"/>
          </p:nvPr>
        </p:nvSpPr>
        <p:spPr>
          <a:xfrm>
            <a:off x="3825000" y="1491850"/>
            <a:ext cx="50340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007ACA"/>
              </a:buClr>
              <a:buSzPts val="3200"/>
              <a:buNone/>
              <a:defRPr sz="3200">
                <a:solidFill>
                  <a:srgbClr val="007ACA"/>
                </a:solidFill>
              </a:defRPr>
            </a:lvl1pPr>
            <a:lvl2pPr lvl="1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 txBox="1"/>
          <p:nvPr>
            <p:ph idx="2" type="ctrTitle"/>
          </p:nvPr>
        </p:nvSpPr>
        <p:spPr>
          <a:xfrm>
            <a:off x="3825000" y="1491850"/>
            <a:ext cx="50340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007ACA"/>
              </a:buClr>
              <a:buSzPts val="3200"/>
              <a:buNone/>
              <a:defRPr sz="3200">
                <a:solidFill>
                  <a:srgbClr val="007ACA"/>
                </a:solidFill>
              </a:defRPr>
            </a:lvl1pPr>
            <a:lvl2pPr lvl="1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3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69" name="Shape 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4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Source Sans Pro"/>
              <a:buChar char="●"/>
              <a:defRPr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Source Sans Pro"/>
              <a:buChar char="○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■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●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○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■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●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○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■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pic>
        <p:nvPicPr>
          <p:cNvPr id="8" name="Shape 8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24.jpg"/><Relationship Id="rId5" Type="http://schemas.openxmlformats.org/officeDocument/2006/relationships/image" Target="../media/image25.jpg"/><Relationship Id="rId6" Type="http://schemas.openxmlformats.org/officeDocument/2006/relationships/image" Target="../media/image3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0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Relationship Id="rId4" Type="http://schemas.openxmlformats.org/officeDocument/2006/relationships/image" Target="../media/image2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ctrTitle"/>
          </p:nvPr>
        </p:nvSpPr>
        <p:spPr>
          <a:xfrm>
            <a:off x="3825000" y="1491850"/>
            <a:ext cx="5034000" cy="1167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Projektavimo šablonai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(</a:t>
            </a:r>
            <a:r>
              <a:rPr i="1" lang="en"/>
              <a:t>Design Patterns</a:t>
            </a:r>
            <a:r>
              <a:rPr lang="en"/>
              <a:t>)</a:t>
            </a:r>
          </a:p>
        </p:txBody>
      </p:sp>
      <p:sp>
        <p:nvSpPr>
          <p:cNvPr id="122" name="Shape 122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2017-10-09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Kiti objektai gali perpanaudoti </a:t>
            </a:r>
            <a:r>
              <a:rPr i="1" lang="en"/>
              <a:t>fly</a:t>
            </a:r>
            <a:r>
              <a:rPr lang="en"/>
              <a:t> ir </a:t>
            </a:r>
            <a:r>
              <a:rPr i="1" lang="en"/>
              <a:t>quack</a:t>
            </a:r>
            <a:r>
              <a:rPr lang="en"/>
              <a:t> elgsenas, nes jos nebėra paslėptos.</a:t>
            </a:r>
          </a:p>
          <a:p>
            <a:pPr indent="-304800" lvl="0" marL="457200" rtl="0">
              <a:spcBef>
                <a:spcPts val="0"/>
              </a:spcBef>
              <a:buSzPts val="1200"/>
              <a:buChar char="●"/>
            </a:pPr>
            <a:r>
              <a:rPr lang="en"/>
              <a:t>Galima pridėti naujų elgsenų nekeičiant esamų elgsenų klasių nei liečiant </a:t>
            </a:r>
            <a:r>
              <a:rPr i="1" lang="en"/>
              <a:t>Duck </a:t>
            </a:r>
            <a:r>
              <a:rPr lang="en"/>
              <a:t>klasių.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" name="Shape 184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Esminiai privalumai	</a:t>
            </a:r>
          </a:p>
        </p:txBody>
      </p:sp>
      <p:pic>
        <p:nvPicPr>
          <p:cNvPr descr="duck6.PNG"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7950" y="2161250"/>
            <a:ext cx="6806050" cy="256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uck7.PNG"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3100" y="939700"/>
            <a:ext cx="6157800" cy="373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 txBox="1"/>
          <p:nvPr>
            <p:ph idx="1" type="body"/>
          </p:nvPr>
        </p:nvSpPr>
        <p:spPr>
          <a:xfrm>
            <a:off x="311700" y="1228675"/>
            <a:ext cx="43353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Duck elgesnos inkapsuliuotos atskiroje klasėje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Klasės implementuoja interfeisą - tokiu būdu Duck klasėms nereikės žinoti apie implementacijos detales. </a:t>
            </a:r>
          </a:p>
          <a:p>
            <a:pPr indent="-304800" lvl="0" marL="457200" rtl="0">
              <a:spcBef>
                <a:spcPts val="0"/>
              </a:spcBef>
              <a:buSzPts val="1200"/>
              <a:buChar char="●"/>
            </a:pPr>
            <a:r>
              <a:rPr lang="en"/>
              <a:t>“IS-A” pakeitėme “HAS-A”</a:t>
            </a:r>
          </a:p>
        </p:txBody>
      </p:sp>
      <p:sp>
        <p:nvSpPr>
          <p:cNvPr id="192" name="Shape 192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Projektavimo principas: “coding to interface, not implementation”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Kodo pavyzdys</a:t>
            </a:r>
          </a:p>
        </p:txBody>
      </p:sp>
      <p:pic>
        <p:nvPicPr>
          <p:cNvPr descr="kodas1.PNG"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275" y="1360363"/>
            <a:ext cx="3378250" cy="3153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odas2.PNG" id="200" name="Shape 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4675" y="1402750"/>
            <a:ext cx="4878150" cy="264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idx="1" type="body"/>
          </p:nvPr>
        </p:nvSpPr>
        <p:spPr>
          <a:xfrm>
            <a:off x="311700" y="1228675"/>
            <a:ext cx="53619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buSzPts val="1200"/>
              <a:buChar char="●"/>
            </a:pPr>
            <a:r>
              <a:rPr lang="en"/>
              <a:t>Mes ka tik pritaikėme </a:t>
            </a:r>
            <a:r>
              <a:rPr i="1" lang="en"/>
              <a:t>Strategy </a:t>
            </a:r>
            <a:r>
              <a:rPr lang="en"/>
              <a:t>projektavimo šabloną.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04800" lvl="0" marL="457200" rtl="0">
              <a:spcBef>
                <a:spcPts val="0"/>
              </a:spcBef>
              <a:buSzPts val="1200"/>
              <a:buChar char="●"/>
            </a:pPr>
            <a:r>
              <a:rPr lang="en"/>
              <a:t>Strategy projektavimo šablonas apibrėžia panašius atskirai inkapsuliuotus algoritmus ir padaro juos dinamiškai pakeičiamus. Tai pat leidžia algoritmams kisti nepriklausomai nuo klientų kurie juos naudoja.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04800" lvl="0" marL="457200" rtl="0">
              <a:spcBef>
                <a:spcPts val="0"/>
              </a:spcBef>
              <a:buSzPts val="1200"/>
              <a:buChar char="●"/>
            </a:pPr>
            <a:r>
              <a:rPr lang="en"/>
              <a:t>Antis gali įgyti arba prarasti skraidymo funkcionalumą programos veikimo metu.</a:t>
            </a:r>
          </a:p>
        </p:txBody>
      </p:sp>
      <p:sp>
        <p:nvSpPr>
          <p:cNvPr id="206" name="Shape 206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Kaip tai susiję su projektavimo šablonais?</a:t>
            </a:r>
          </a:p>
        </p:txBody>
      </p:sp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3545" y="2099600"/>
            <a:ext cx="3315626" cy="216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Projektavimo šablonai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Shape 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175" y="1388475"/>
            <a:ext cx="6279650" cy="30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 txBox="1"/>
          <p:nvPr>
            <p:ph idx="1" type="body"/>
          </p:nvPr>
        </p:nvSpPr>
        <p:spPr>
          <a:xfrm>
            <a:off x="651400" y="1472500"/>
            <a:ext cx="7841100" cy="2928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9" name="Shape 219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Perpanaudojami sprendimai problemos projektavimui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Perpanaudojami sprendimai problemos projektavimui</a:t>
            </a:r>
          </a:p>
        </p:txBody>
      </p:sp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250" y="1412600"/>
            <a:ext cx="5533000" cy="349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Projektavimo šablonas - perpanaudojamas sprendimas </a:t>
            </a:r>
            <a:r>
              <a:rPr lang="en"/>
              <a:t>projektuojant problemą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252525"/>
                </a:solidFill>
                <a:highlight>
                  <a:srgbClr val="FFFFFF"/>
                </a:highlight>
              </a:rPr>
              <a:t>“The elements of this language are entities called patterns. Each pattern describes a problem that occurs over and over again in our environment, and then describes the core of the solution to that problem, in such a way that you can use this solution a million times over, without ever doing it the same way twice.” — Christopher Alexander, 1977. </a:t>
            </a:r>
          </a:p>
        </p:txBody>
      </p:sp>
      <p:sp>
        <p:nvSpPr>
          <p:cNvPr id="231" name="Shape 231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Projektavimo šablonai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Literatūra</a:t>
            </a:r>
          </a:p>
        </p:txBody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311700" y="1228675"/>
            <a:ext cx="28392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Design Patterns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Gang of Four (GoF), 1995</a:t>
            </a:r>
          </a:p>
        </p:txBody>
      </p:sp>
      <p:pic>
        <p:nvPicPr>
          <p:cNvPr descr="gof.jpg"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1022" y="877625"/>
            <a:ext cx="2989001" cy="398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Martin Fowler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P</a:t>
            </a:r>
            <a:r>
              <a:rPr lang="en"/>
              <a:t>atterns of Enterprise Application architecture (2002)</a:t>
            </a:r>
          </a:p>
        </p:txBody>
      </p:sp>
      <p:sp>
        <p:nvSpPr>
          <p:cNvPr id="244" name="Shape 244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Literatūra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2175" y="1297550"/>
            <a:ext cx="2616875" cy="327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Kažkas jau išsprenė tavo problemas!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Head First Design Patterns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Labai lengvai skaitoma knyga.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Iliustruota pavyzdžiais.</a:t>
            </a:r>
          </a:p>
        </p:txBody>
      </p:sp>
      <p:sp>
        <p:nvSpPr>
          <p:cNvPr id="251" name="Shape 251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Literatūra</a:t>
            </a:r>
          </a:p>
        </p:txBody>
      </p:sp>
      <p:pic>
        <p:nvPicPr>
          <p:cNvPr descr="head first design pattern.jpg"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4950" y="1043076"/>
            <a:ext cx="3166325" cy="366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SourceMaking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https://sourcemaking.com/design_patterns</a:t>
            </a:r>
          </a:p>
        </p:txBody>
      </p:sp>
      <p:sp>
        <p:nvSpPr>
          <p:cNvPr id="258" name="Shape 258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Literatūra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Untitled.png"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7275" y="1246525"/>
            <a:ext cx="4090801" cy="265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Šablono pavadinimas</a:t>
            </a:r>
          </a:p>
          <a:p>
            <a:pPr indent="-381000" lvl="1" marL="914400" rtl="0">
              <a:spcBef>
                <a:spcPts val="0"/>
              </a:spcBef>
              <a:buSzPts val="2400"/>
              <a:buChar char="○"/>
            </a:pPr>
            <a:r>
              <a:rPr lang="en" sz="1800"/>
              <a:t>Bendras žodynas, kurio pagalba sistemų projektuotojai gali susikalbėti </a:t>
            </a:r>
            <a:br>
              <a:rPr lang="en" sz="1800"/>
            </a:br>
            <a:r>
              <a:rPr lang="en" sz="1800"/>
              <a:t>tarpusavyje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Problema</a:t>
            </a:r>
          </a:p>
          <a:p>
            <a:pPr indent="-342900" lvl="1" marL="914400" rtl="0">
              <a:spcBef>
                <a:spcPts val="0"/>
              </a:spcBef>
              <a:buSzPts val="1800"/>
              <a:buChar char="○"/>
            </a:pPr>
            <a:r>
              <a:rPr lang="en" sz="1800"/>
              <a:t>Problemos aprašymas kurią turėtų išspręsti projektavimo šablonas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265" name="Shape 265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Projektavimo šablonų struktūra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Sprendimas</a:t>
            </a:r>
          </a:p>
          <a:p>
            <a: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Apibrėžia reikalingus elementus, sąryšius tarp jų bei kontekstą.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Pasekmės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Kokį rezultatą pasieksime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Kokius kompromisus priimsime</a:t>
            </a:r>
          </a:p>
          <a:p>
            <a:pPr indent="-342900" lvl="1" marL="914400">
              <a:spcBef>
                <a:spcPts val="0"/>
              </a:spcBef>
              <a:buSzPts val="1800"/>
              <a:buChar char="○"/>
            </a:pPr>
            <a:r>
              <a:rPr lang="en" sz="1800"/>
              <a:t>Leidžia palyginti skirtingus projektavimo šablonus - galbūt yra geresnis sprendimas konkrečiai problemai.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1" name="Shape 271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Projektavimo šablonų struktūra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Komunikuojamas ne tik šablono pavadinimas, bet jo savybės, charakteristikos ir apribojimai.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Galima pasakyti daugiau sakant mažiau.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Įgalina diskusijas projektavimo lygyje, nereikia įsivelti į detales.</a:t>
            </a:r>
          </a:p>
          <a:p>
            <a:pPr indent="-304800" lvl="0" marL="457200">
              <a:spcBef>
                <a:spcPts val="0"/>
              </a:spcBef>
              <a:buSzPts val="1200"/>
              <a:buChar char="●"/>
            </a:pPr>
            <a:r>
              <a:rPr lang="en"/>
              <a:t>Dirbant komandoje jaunesnieji programuotojai yra motyvuoti išmokti greičiau šablonus iš patyrusių programuotojų.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7" name="Shape 277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Bendras žodynas (Common vocabulary)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Projektavimo susirinkimai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Diskutuojant su kitais programuotojais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Architektūros dokumentacijoje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Kodo komentaruose, klasių ir metodų pavadinimuose</a:t>
            </a:r>
          </a:p>
          <a:p>
            <a:pPr indent="-304800" lvl="0" marL="457200">
              <a:spcBef>
                <a:spcPts val="0"/>
              </a:spcBef>
              <a:buSzPts val="1200"/>
              <a:buChar char="●"/>
            </a:pPr>
            <a:r>
              <a:rPr lang="en"/>
              <a:t>Dalijantis žiniomis</a:t>
            </a:r>
          </a:p>
        </p:txBody>
      </p:sp>
      <p:sp>
        <p:nvSpPr>
          <p:cNvPr id="283" name="Shape 283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Žodyno pritaikymai	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Sukūrimo (Creational)</a:t>
            </a:r>
          </a:p>
          <a:p>
            <a: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Rūpinasi objektų sukūrimu ir leidžia atsieti klientą nuo objektų, kuriuos jam reikia sukurti.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Struktūriniai (Structural)</a:t>
            </a:r>
          </a:p>
          <a:p>
            <a: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Leidžia sukomponuoti klases ar objektus į sudėtingesnes struktūras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Elgsenos (Behavioural)</a:t>
            </a:r>
          </a:p>
          <a:p>
            <a:pPr indent="-292100" lvl="1" marL="914400">
              <a:spcBef>
                <a:spcPts val="0"/>
              </a:spcBef>
              <a:buSzPts val="1000"/>
              <a:buChar char="○"/>
            </a:pPr>
            <a:r>
              <a:rPr lang="en"/>
              <a:t>Kaip klasės ir objektai bendrauja tarpusavyje ir pasidalina atsakomybes.</a:t>
            </a:r>
          </a:p>
        </p:txBody>
      </p:sp>
      <p:sp>
        <p:nvSpPr>
          <p:cNvPr id="289" name="Shape 289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Klasikinių projektavimo šablonų tipai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Abstract Factory</a:t>
            </a:r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Creates an instance of several families of classes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Builder</a:t>
            </a:r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Separates object construction from its representation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Factory Method</a:t>
            </a:r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Creates an instance of several derived classes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Object Pool</a:t>
            </a:r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Avoid expensive acquisition and release of resources by recycling objects that are no longer in use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Prototype</a:t>
            </a:r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A fully initialized instance to be copied or cloned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Singleton			</a:t>
            </a:r>
          </a:p>
          <a:p>
            <a:pPr indent="-292100" lvl="1" marL="914400">
              <a:spcBef>
                <a:spcPts val="0"/>
              </a:spcBef>
              <a:buSzPts val="1000"/>
              <a:buChar char="○"/>
            </a:pPr>
            <a:r>
              <a:rPr lang="en"/>
              <a:t>A class of which only a single instance can exist</a:t>
            </a:r>
          </a:p>
        </p:txBody>
      </p:sp>
      <p:sp>
        <p:nvSpPr>
          <p:cNvPr id="295" name="Shape 295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Creational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Adapter</a:t>
            </a:r>
          </a:p>
          <a:p>
            <a: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Match interfaces of different classes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Bridge</a:t>
            </a:r>
          </a:p>
          <a:p>
            <a: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Separates an object's interface from its implementation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Composite</a:t>
            </a:r>
          </a:p>
          <a:p>
            <a: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A tree structure of simple and composite objects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Decorator</a:t>
            </a:r>
          </a:p>
          <a:p>
            <a: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Add responsibilities to objects dynamically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Facade</a:t>
            </a:r>
          </a:p>
          <a:p>
            <a: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A single class that represents an entire subsystem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Flyweight</a:t>
            </a:r>
          </a:p>
          <a:p>
            <a:pPr indent="-292100" lvl="1" marL="914400">
              <a:spcBef>
                <a:spcPts val="0"/>
              </a:spcBef>
              <a:buSzPts val="1000"/>
              <a:buChar char="○"/>
            </a:pPr>
            <a:r>
              <a:rPr lang="en"/>
              <a:t>A fine-grained instance used for efficient sharing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1" name="Shape 301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Structural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Private Class Data</a:t>
            </a:r>
          </a:p>
          <a:p>
            <a: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Restricts accessor/mutator access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Proxy</a:t>
            </a:r>
          </a:p>
          <a:p>
            <a:pPr indent="-292100" lvl="1" marL="914400">
              <a:spcBef>
                <a:spcPts val="0"/>
              </a:spcBef>
              <a:buSzPts val="1000"/>
              <a:buChar char="○"/>
            </a:pPr>
            <a:r>
              <a:rPr lang="en"/>
              <a:t>An object representing another object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7" name="Shape 307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Structural (2)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uck1.PNG"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2525" y="388450"/>
            <a:ext cx="7351099" cy="422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/>
          <p:nvPr>
            <p:ph idx="1" type="body"/>
          </p:nvPr>
        </p:nvSpPr>
        <p:spPr>
          <a:xfrm>
            <a:off x="685775" y="1228700"/>
            <a:ext cx="49038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Ančių simuliatorius</a:t>
            </a:r>
          </a:p>
          <a:p>
            <a:pPr indent="-304800" lvl="0" marL="457200" rtl="0">
              <a:spcBef>
                <a:spcPts val="0"/>
              </a:spcBef>
              <a:buSzPts val="1200"/>
              <a:buChar char="●"/>
            </a:pPr>
            <a:r>
              <a:rPr lang="en"/>
              <a:t>Pritaikytos standartinės OO technikos</a:t>
            </a:r>
          </a:p>
        </p:txBody>
      </p:sp>
      <p:sp>
        <p:nvSpPr>
          <p:cNvPr id="134" name="Shape 134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Pavyzdys</a:t>
            </a:r>
          </a:p>
        </p:txBody>
      </p:sp>
      <p:pic>
        <p:nvPicPr>
          <p:cNvPr id="135" name="Shape 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0751" y="4054550"/>
            <a:ext cx="970248" cy="777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redhead duck" id="136" name="Shape 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7025" y="4095625"/>
            <a:ext cx="1022100" cy="77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5425" y="860000"/>
            <a:ext cx="789000" cy="74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Chain of responsibility</a:t>
            </a:r>
          </a:p>
          <a:p>
            <a: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A way of passing a request between a chain of objects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Command</a:t>
            </a:r>
          </a:p>
          <a:p>
            <a: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Encapsulate a command request as an object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Interpreter</a:t>
            </a:r>
          </a:p>
          <a:p>
            <a: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A way to include language elements in a program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Iterator</a:t>
            </a:r>
          </a:p>
          <a:p>
            <a: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Sequentially access the elements of a collection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Mediator</a:t>
            </a:r>
          </a:p>
          <a:p>
            <a: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Defines simplified communication between classes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Memento</a:t>
            </a:r>
          </a:p>
          <a:p>
            <a:pPr indent="-292100" lvl="1" marL="914400">
              <a:spcBef>
                <a:spcPts val="0"/>
              </a:spcBef>
              <a:buSzPts val="1000"/>
              <a:buChar char="○"/>
            </a:pPr>
            <a:r>
              <a:rPr lang="en"/>
              <a:t>Capture and restore an object's internal state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3" name="Shape 313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Behaviour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Null Object</a:t>
            </a:r>
          </a:p>
          <a:p>
            <a: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Designed to act as a default value of an object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Observer</a:t>
            </a:r>
          </a:p>
          <a:p>
            <a: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A way of notifying change to a number of classes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State</a:t>
            </a:r>
          </a:p>
          <a:p>
            <a: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Alter an object's behavior when its state changes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Strategy</a:t>
            </a:r>
          </a:p>
          <a:p>
            <a: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Encapsulates an algorithm inside a class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Template method</a:t>
            </a:r>
          </a:p>
          <a:p>
            <a: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Defer the exact steps of an algorithm to a subclass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Visitor</a:t>
            </a:r>
          </a:p>
          <a:p>
            <a:pPr indent="-292100" lvl="1" marL="914400">
              <a:spcBef>
                <a:spcPts val="0"/>
              </a:spcBef>
              <a:buSzPts val="1000"/>
              <a:buChar char="○"/>
            </a:pPr>
            <a:r>
              <a:rPr lang="en"/>
              <a:t>Defines a new operation to a class without change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9" name="Shape 319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Behaviour (2)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Siekti paprastumo, o ne bandyti pritaikyti projektavimo šabloną kiekvienai problemai.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Pritaikant šabloną reikia galvoti ir apie pasekmes. 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Refaktoringas - geras laikas pagalvoti apie šablonų taikymą.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Nebijoti išmesti šablonų.</a:t>
            </a:r>
          </a:p>
          <a:p>
            <a:pPr indent="-304800" lvl="0" marL="457200">
              <a:spcBef>
                <a:spcPts val="0"/>
              </a:spcBef>
              <a:buSzPts val="1200"/>
              <a:buChar char="●"/>
            </a:pPr>
            <a:r>
              <a:rPr lang="en"/>
              <a:t>Jei nereikia dabar - nedaryk.</a:t>
            </a:r>
          </a:p>
        </p:txBody>
      </p:sp>
      <p:sp>
        <p:nvSpPr>
          <p:cNvPr id="325" name="Shape 325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Kaip taikyti projektavimo šablonus?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/>
              <a:t>Problema</a:t>
            </a:r>
            <a:r>
              <a:rPr lang="en"/>
              <a:t>: reikia vienos ir tik vienos klasės esybės aplikacijoje.</a:t>
            </a:r>
          </a:p>
        </p:txBody>
      </p:sp>
      <p:sp>
        <p:nvSpPr>
          <p:cNvPr id="331" name="Shape 331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Singleton</a:t>
            </a:r>
          </a:p>
        </p:txBody>
      </p:sp>
      <p:pic>
        <p:nvPicPr>
          <p:cNvPr descr="singleton.PNG" id="332" name="Shape 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200" y="1763472"/>
            <a:ext cx="4252976" cy="311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idx="1" type="body"/>
          </p:nvPr>
        </p:nvSpPr>
        <p:spPr>
          <a:xfrm>
            <a:off x="251100" y="1235400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Viena klasės esybė per visą aplikaciją</a:t>
            </a:r>
          </a:p>
          <a:p>
            <a:pPr indent="-304800" lvl="0" marL="457200" rtl="0">
              <a:spcBef>
                <a:spcPts val="0"/>
              </a:spcBef>
              <a:buSzPts val="1200"/>
              <a:buChar char="●"/>
            </a:pPr>
            <a:r>
              <a:rPr lang="en"/>
              <a:t>Globali prieeiga prie esybės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Atsargiai: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Aplikacijose su daug gijų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Kai naudojami daugiau negu vienas “class loaderis”</a:t>
            </a:r>
          </a:p>
          <a:p>
            <a:pPr indent="-304800" lvl="0" marL="457200" rtl="0">
              <a:spcBef>
                <a:spcPts val="0"/>
              </a:spcBef>
              <a:buSzPts val="1200"/>
              <a:buChar char="●"/>
            </a:pPr>
            <a:r>
              <a:rPr lang="en"/>
              <a:t>Išskirstyta aplikacija per kelias mašinas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8" name="Shape 338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Singleton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idx="1" type="body"/>
          </p:nvPr>
        </p:nvSpPr>
        <p:spPr>
          <a:xfrm>
            <a:off x="278025" y="1242150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/>
              <a:t>Problema</a:t>
            </a:r>
            <a:r>
              <a:rPr lang="en"/>
              <a:t>: reikia dinamiškai  pridėti papildomo funkcionalumo objektui. 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Galima išspręsti panaudojant paveldėjimą. Kaip kitaip?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4" name="Shape 344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i="1" lang="en"/>
              <a:t>Decorator </a:t>
            </a:r>
            <a:r>
              <a:rPr lang="en"/>
              <a:t>projektavimo šablonas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Norime padekoruoti figūras piešiant raudonas kraštines.</a:t>
            </a:r>
          </a:p>
        </p:txBody>
      </p:sp>
      <p:sp>
        <p:nvSpPr>
          <p:cNvPr id="350" name="Shape 350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Užduotis</a:t>
            </a:r>
          </a:p>
        </p:txBody>
      </p:sp>
      <p:pic>
        <p:nvPicPr>
          <p:cNvPr descr="decorator1.PNG" id="351" name="Shape 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1425" y="1710229"/>
            <a:ext cx="4464500" cy="293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7" name="Shape 357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Rezultatas</a:t>
            </a:r>
          </a:p>
        </p:txBody>
      </p:sp>
      <p:pic>
        <p:nvPicPr>
          <p:cNvPr descr="decorator2.PNG" id="358" name="Shape 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5600" y="1131200"/>
            <a:ext cx="5532799" cy="38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>
              <a:spcBef>
                <a:spcPts val="0"/>
              </a:spcBef>
              <a:buSzPts val="1200"/>
              <a:buChar char="●"/>
            </a:pPr>
            <a:r>
              <a:rPr lang="en"/>
              <a:t>Dekoratorius - leidžia pridėti papildomo funkcionalumo dinamiškai. Tai pat suteikia lanksčia alternatyvą paveldėjimui.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04800" lvl="0" marL="457200">
              <a:spcBef>
                <a:spcPts val="0"/>
              </a:spcBef>
              <a:buSzPts val="1200"/>
              <a:buChar char="●"/>
            </a:pPr>
            <a:r>
              <a:rPr lang="en"/>
              <a:t>Tenkina Open-closed principą.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04800" lvl="0" marL="457200">
              <a:spcBef>
                <a:spcPts val="0"/>
              </a:spcBef>
              <a:buSzPts val="1200"/>
              <a:buChar char="●"/>
            </a:pPr>
            <a:r>
              <a:rPr lang="en"/>
              <a:t>Galimas šalutinis poveikis  - daug mažų objektų (dekoratorių). 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4" name="Shape 364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i="1" lang="en"/>
              <a:t>Decorator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Wall wall = new BrickWall();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// arba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Wall wall = new BorderedWall(new BrickWall());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// arba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Wall wall = new SemiTransparentWall(new BorderedWall(new BrickWall()));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// arba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Wall wall = new BorderedWall(new SemiTransparentWall(new BrickWall()));</a:t>
            </a:r>
          </a:p>
        </p:txBody>
      </p:sp>
      <p:sp>
        <p:nvSpPr>
          <p:cNvPr id="370" name="Shape 370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Kaip atpažinti kode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uck2.PNG"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4075" y="798500"/>
            <a:ext cx="6990950" cy="434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/>
          <p:nvPr>
            <p:ph idx="1" type="body"/>
          </p:nvPr>
        </p:nvSpPr>
        <p:spPr>
          <a:xfrm>
            <a:off x="311700" y="1228675"/>
            <a:ext cx="66231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buSzPts val="1200"/>
              <a:buChar char="●"/>
            </a:pPr>
            <a:r>
              <a:rPr lang="en"/>
              <a:t>Paprastas sprendimas - </a:t>
            </a:r>
            <a:br>
              <a:rPr lang="en"/>
            </a:br>
            <a:r>
              <a:rPr lang="en"/>
              <a:t>naujas </a:t>
            </a:r>
            <a:r>
              <a:rPr b="1" lang="en"/>
              <a:t>fly()</a:t>
            </a:r>
            <a:r>
              <a:rPr lang="en"/>
              <a:t> metodas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Pakeitimas - antys turi skraidyti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/>
              <a:t>Problema</a:t>
            </a:r>
            <a:r>
              <a:rPr lang="en"/>
              <a:t>: padaryti užklausas objektams nežinant nieko apie operacijas, kurios bus vykdomos.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6" name="Shape 376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i="1" lang="en"/>
              <a:t>Command</a:t>
            </a:r>
            <a:r>
              <a:rPr lang="en"/>
              <a:t> projektavimo šablonas</a:t>
            </a:r>
          </a:p>
        </p:txBody>
      </p:sp>
      <p:pic>
        <p:nvPicPr>
          <p:cNvPr descr="command1.PNG" id="377" name="Shape 3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0900" y="1882222"/>
            <a:ext cx="6154850" cy="286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3" name="Shape 383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Laukiamas rezultatas</a:t>
            </a:r>
          </a:p>
        </p:txBody>
      </p:sp>
      <p:pic>
        <p:nvPicPr>
          <p:cNvPr descr="command2.PNG" id="384" name="Shape 3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278" y="1228674"/>
            <a:ext cx="7332072" cy="356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i="1" lang="en"/>
              <a:t>Command </a:t>
            </a:r>
            <a:r>
              <a:rPr lang="en"/>
              <a:t>projektavimo šablonas</a:t>
            </a:r>
          </a:p>
        </p:txBody>
      </p:sp>
      <p:sp>
        <p:nvSpPr>
          <p:cNvPr id="390" name="Shape 390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Atskiria objektus kurie daro užklausas ir kurie jas vykdo. 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Papildomai lengvai galima turėti tokias funkcijas:</a:t>
            </a:r>
          </a:p>
          <a:p>
            <a: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Undo</a:t>
            </a:r>
          </a:p>
          <a:p>
            <a:pPr indent="-292100" lvl="1" marL="914400">
              <a:spcBef>
                <a:spcPts val="0"/>
              </a:spcBef>
              <a:buSzPts val="1000"/>
              <a:buChar char="○"/>
            </a:pPr>
            <a:r>
              <a:rPr lang="en"/>
              <a:t>Macro Commands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Programų architektūriniai šablonai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Programų integraciniai šablonai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Servisų programavimo šablonai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Asinchroninio programavimo šablonai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Domain driven programavimo šablonai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JavaScript programavimo šablonai</a:t>
            </a:r>
          </a:p>
          <a:p>
            <a:pPr indent="-304800" lvl="0" marL="457200">
              <a:spcBef>
                <a:spcPts val="0"/>
              </a:spcBef>
              <a:buSzPts val="1200"/>
              <a:buChar char="●"/>
            </a:pPr>
            <a:r>
              <a:rPr lang="en"/>
              <a:t>Ir t.t.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6" name="Shape 396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Dar daugiau šablonų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Pasikartojanti situacija, kuri sukelia problemas užuot jas sprendus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Keli pavyzdžiai</a:t>
            </a:r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The God class</a:t>
            </a:r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Golden Hammer</a:t>
            </a:r>
          </a:p>
          <a:p>
            <a:pPr indent="-292100" lvl="1" marL="914400">
              <a:spcBef>
                <a:spcPts val="0"/>
              </a:spcBef>
              <a:buSzPts val="1000"/>
              <a:buChar char="-"/>
            </a:pPr>
            <a:r>
              <a:rPr lang="en"/>
              <a:t>Spaghetti Code</a:t>
            </a:r>
            <a:r>
              <a:rPr lang="en"/>
              <a:t> </a:t>
            </a:r>
          </a:p>
        </p:txBody>
      </p:sp>
      <p:sp>
        <p:nvSpPr>
          <p:cNvPr id="402" name="Shape 402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Anti-patterns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Įrankiai geram OO projektuotojui</a:t>
            </a:r>
          </a:p>
        </p:txBody>
      </p:sp>
      <p:sp>
        <p:nvSpPr>
          <p:cNvPr id="408" name="Shape 408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9" name="Shape 409"/>
          <p:cNvSpPr/>
          <p:nvPr/>
        </p:nvSpPr>
        <p:spPr>
          <a:xfrm>
            <a:off x="546700" y="1035875"/>
            <a:ext cx="3711900" cy="148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800"/>
              <a:t>OO koncepcijos</a:t>
            </a: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Abstrakcija</a:t>
            </a: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Inkapsuliacija</a:t>
            </a: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Paveldėjimas</a:t>
            </a:r>
          </a:p>
          <a:p>
            <a:pPr indent="-317500" lvl="0" marL="457200">
              <a:spcBef>
                <a:spcPts val="0"/>
              </a:spcBef>
              <a:buSzPts val="1400"/>
              <a:buChar char="●"/>
            </a:pPr>
            <a:r>
              <a:rPr lang="en"/>
              <a:t>Polimorfizmas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0" name="Shape 410"/>
          <p:cNvSpPr/>
          <p:nvPr/>
        </p:nvSpPr>
        <p:spPr>
          <a:xfrm>
            <a:off x="979675" y="2288950"/>
            <a:ext cx="4056000" cy="158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Projektavimo principai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SOLID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Favor composition over inheritance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Coding to interfaces</a:t>
            </a:r>
          </a:p>
          <a:p>
            <a:pPr indent="-317500" lvl="0" marL="457200" rtl="0">
              <a:spcBef>
                <a:spcPts val="0"/>
              </a:spcBef>
              <a:buSzPts val="1400"/>
              <a:buChar char="●"/>
            </a:pPr>
            <a:r>
              <a:rPr lang="en"/>
              <a:t>ir kt.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1" name="Shape 411"/>
          <p:cNvSpPr/>
          <p:nvPr/>
        </p:nvSpPr>
        <p:spPr>
          <a:xfrm>
            <a:off x="1484600" y="3628325"/>
            <a:ext cx="4056000" cy="142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Projektavimo šablonai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images.jpg" id="412" name="Shape 4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8375" y="1733238"/>
            <a:ext cx="2343150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uck3.PNG"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7426" y="340550"/>
            <a:ext cx="6210999" cy="430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buSzPts val="1200"/>
              <a:buChar char="●"/>
            </a:pPr>
            <a:r>
              <a:rPr lang="en"/>
              <a:t>Lokalus kodo pakeitimas sukėlė</a:t>
            </a:r>
            <a:br>
              <a:rPr lang="en"/>
            </a:br>
            <a:r>
              <a:rPr lang="en"/>
              <a:t>nelokalius šalutinius efektus.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Shape 151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..atsitiko kažkas nenumatyto</a:t>
            </a:r>
          </a:p>
        </p:txBody>
      </p:sp>
      <p:pic>
        <p:nvPicPr>
          <p:cNvPr descr="Image result for duck rubber" id="152" name="Shape 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8150" y="2158525"/>
            <a:ext cx="868575" cy="7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Nėra pats geriausias sprendimas, nes: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pažeistas LSP</a:t>
            </a:r>
          </a:p>
          <a:p>
            <a:pPr indent="-304800" lvl="0" marL="457200" rtl="0">
              <a:spcBef>
                <a:spcPts val="0"/>
              </a:spcBef>
              <a:buSzPts val="1200"/>
              <a:buChar char="●"/>
            </a:pPr>
            <a:r>
              <a:rPr lang="en"/>
              <a:t>palaikymo problema išlieka</a:t>
            </a:r>
          </a:p>
        </p:txBody>
      </p:sp>
      <p:sp>
        <p:nvSpPr>
          <p:cNvPr id="158" name="Shape 158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Greitas sprendimas</a:t>
            </a:r>
          </a:p>
        </p:txBody>
      </p:sp>
      <p:pic>
        <p:nvPicPr>
          <p:cNvPr descr="duck4.PNG"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3774" y="1228663"/>
            <a:ext cx="2841050" cy="350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Ką manote?</a:t>
            </a:r>
          </a:p>
        </p:txBody>
      </p:sp>
      <p:sp>
        <p:nvSpPr>
          <p:cNvPr id="165" name="Shape 165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O gal pabandom interfeisą?</a:t>
            </a:r>
          </a:p>
        </p:txBody>
      </p:sp>
      <p:pic>
        <p:nvPicPr>
          <p:cNvPr descr="duck5.PNG"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0000" y="906397"/>
            <a:ext cx="6944899" cy="369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Potencialus kodo duplikavimas, kuris veda prie palaikymo košmaro.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Klientai turi tikrinti, ar objektas turi reikiamas savybes</a:t>
            </a:r>
          </a:p>
          <a:p>
            <a:pPr indent="-304800" lvl="0" marL="457200">
              <a:spcBef>
                <a:spcPts val="0"/>
              </a:spcBef>
              <a:buSzPts val="1200"/>
              <a:buChar char="-"/>
            </a:pPr>
            <a:r>
              <a:rPr lang="en"/>
              <a:t>Vienintelis pastovus dalykas programinės įrangos kūrime yra pokyčiai!</a:t>
            </a:r>
          </a:p>
        </p:txBody>
      </p:sp>
      <p:sp>
        <p:nvSpPr>
          <p:cNvPr id="172" name="Shape 172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Trūkumai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Pritaikykime OOP projektavimo principus: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Identifikuokime ir inkapsuliuokime tai kas kinta, kad nepaveiktų likusio kodo!</a:t>
            </a:r>
          </a:p>
          <a:p>
            <a:pPr indent="-304800" lvl="0" marL="457200" rtl="0">
              <a:spcBef>
                <a:spcPts val="0"/>
              </a:spcBef>
              <a:buSzPts val="1200"/>
              <a:buChar char="●"/>
            </a:pPr>
            <a:r>
              <a:rPr lang="en"/>
              <a:t>Laukiamas rezultatas - mažiau neplanuotų pasekmių keičiant kodą, daugiau lankstumo.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i="1" lang="en"/>
              <a:t>fly()</a:t>
            </a:r>
            <a:r>
              <a:rPr lang="en"/>
              <a:t> ir </a:t>
            </a:r>
            <a:r>
              <a:rPr i="1" lang="en"/>
              <a:t>quack()</a:t>
            </a:r>
            <a:r>
              <a:rPr lang="en"/>
              <a:t> skiriasi priklausomai nuo Duck tipo.</a:t>
            </a:r>
          </a:p>
          <a:p>
            <a:pPr indent="-304800" lvl="0" marL="457200" rtl="0">
              <a:spcBef>
                <a:spcPts val="0"/>
              </a:spcBef>
              <a:buSzPts val="1200"/>
              <a:buChar char="●"/>
            </a:pPr>
            <a:r>
              <a:rPr lang="en"/>
              <a:t>Reikia ištraukti </a:t>
            </a:r>
            <a:r>
              <a:rPr i="1" lang="en"/>
              <a:t>fly()</a:t>
            </a:r>
            <a:r>
              <a:rPr lang="en"/>
              <a:t> ir </a:t>
            </a:r>
            <a:r>
              <a:rPr i="1" lang="en"/>
              <a:t>quack()</a:t>
            </a:r>
            <a:r>
              <a:rPr lang="en"/>
              <a:t> elgsenas lauk iš Duck klasės.</a:t>
            </a:r>
          </a:p>
        </p:txBody>
      </p:sp>
      <p:sp>
        <p:nvSpPr>
          <p:cNvPr id="178" name="Shape 178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Sprendimas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ew Visma Google Slide Template 2016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